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4" r:id="rId5"/>
    <p:sldId id="262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5050"/>
    <a:srgbClr val="008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>
        <p:scale>
          <a:sx n="100" d="100"/>
          <a:sy n="100" d="100"/>
        </p:scale>
        <p:origin x="98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66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81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6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3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8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06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5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25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2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7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141D-DE64-4788-B092-CE5C3A293C3D}" type="datetimeFigureOut">
              <a:rPr lang="es-MX" smtClean="0"/>
              <a:t>14/11/16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3D84-78DB-4CB2-AA63-71D56C33B97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2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09526" y="2676322"/>
            <a:ext cx="54389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PYMES</a:t>
            </a:r>
          </a:p>
          <a:p>
            <a:pPr algn="ctr"/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Enfocadas en atender mercados locales.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La innovación no es necesaria para el crecimiento, ni es parte de la ventaja competitiva.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El trabajo es realizado localmente.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Empresas familiares o pequeños negocios con poco capital externo.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Crecimiento lineal.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b="1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b="1" dirty="0">
              <a:latin typeface="Trebuchet MS" panose="020B0603020202020204" pitchFamily="34" charset="0"/>
            </a:endParaRPr>
          </a:p>
        </p:txBody>
      </p:sp>
      <p:sp>
        <p:nvSpPr>
          <p:cNvPr id="29" name="4 Rectángulo"/>
          <p:cNvSpPr/>
          <p:nvPr/>
        </p:nvSpPr>
        <p:spPr>
          <a:xfrm>
            <a:off x="964734" y="1355647"/>
            <a:ext cx="6048462" cy="10359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500" b="1" dirty="0" err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IDEs</a:t>
            </a:r>
            <a:r>
              <a:rPr lang="es-MX" sz="35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 vs PYMES: </a:t>
            </a:r>
            <a:r>
              <a:rPr lang="es-MX" sz="35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/>
            </a:r>
            <a:br>
              <a:rPr lang="es-MX" sz="35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</a:br>
            <a:r>
              <a:rPr lang="es-MX" sz="3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principales diferencias </a:t>
            </a:r>
            <a:endParaRPr lang="es-PE" sz="35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6151107" y="2743200"/>
            <a:ext cx="0" cy="33802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452085" y="2676322"/>
            <a:ext cx="5438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IDEs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Enfocadas en atender mercados regionales o globales.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La innovación es parte de la ventaja competitiva y clave fundamental en el negocio.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El trabajo puede no ser realizado localmente.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Negocios con una diversidad de capital externo.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Crecimiento exponencial.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b="1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b="1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486784" y="6200779"/>
            <a:ext cx="37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Fuente: Disciplined </a:t>
            </a:r>
            <a:r>
              <a:rPr lang="en-US" sz="1400" dirty="0" smtClean="0"/>
              <a:t>Entrepreneurship, Bill </a:t>
            </a:r>
            <a:r>
              <a:rPr lang="en-US" sz="1400" dirty="0" err="1" smtClean="0"/>
              <a:t>Aulet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0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pic>
        <p:nvPicPr>
          <p:cNvPr id="7" name="Imagen 6" descr="ppt-gonzalo-5G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1" t="3468" b="84098"/>
          <a:stretch/>
        </p:blipFill>
        <p:spPr>
          <a:xfrm>
            <a:off x="8934449" y="1057274"/>
            <a:ext cx="3257550" cy="8572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921" t="23401" r="4309" b="16040"/>
          <a:stretch/>
        </p:blipFill>
        <p:spPr>
          <a:xfrm>
            <a:off x="2143124" y="1914525"/>
            <a:ext cx="8086725" cy="4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pic>
        <p:nvPicPr>
          <p:cNvPr id="7" name="Imagen 6" descr="ppt-gonzalo-5G-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1" t="3468" b="84098"/>
          <a:stretch/>
        </p:blipFill>
        <p:spPr>
          <a:xfrm>
            <a:off x="8934449" y="1057274"/>
            <a:ext cx="3257550" cy="857251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4" cstate="print"/>
          <a:srcRect l="4974" t="8657" r="5530" b="8657"/>
          <a:stretch/>
        </p:blipFill>
        <p:spPr>
          <a:xfrm>
            <a:off x="2191569" y="1914525"/>
            <a:ext cx="7657282" cy="39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1302025" y="2718928"/>
            <a:ext cx="4542596" cy="3282093"/>
            <a:chOff x="535456" y="2725766"/>
            <a:chExt cx="4258972" cy="3180282"/>
          </a:xfrm>
        </p:grpSpPr>
        <p:cxnSp>
          <p:nvCxnSpPr>
            <p:cNvPr id="10" name="Conector recto 9"/>
            <p:cNvCxnSpPr/>
            <p:nvPr/>
          </p:nvCxnSpPr>
          <p:spPr>
            <a:xfrm flipH="1">
              <a:off x="1458098" y="4684176"/>
              <a:ext cx="2397208" cy="934029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 flipH="1">
              <a:off x="1474573" y="3278659"/>
              <a:ext cx="0" cy="2446638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>
              <a:off x="1383957" y="5618205"/>
              <a:ext cx="2487825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/>
            <p:cNvSpPr txBox="1"/>
            <p:nvPr/>
          </p:nvSpPr>
          <p:spPr>
            <a:xfrm>
              <a:off x="1631089" y="2725766"/>
              <a:ext cx="2364262" cy="44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Ingresos PYMES, flujo de efectivo y trabajo en el tiempo</a:t>
              </a:r>
              <a:endParaRPr lang="es-MX" sz="12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35456" y="4085556"/>
              <a:ext cx="1095633" cy="71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Ingresos/ </a:t>
              </a:r>
            </a:p>
            <a:p>
              <a:pPr algn="ctr"/>
              <a:r>
                <a:rPr lang="es-MX" sz="1050" b="1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Flujo de efectivo/ Trabajos</a:t>
              </a:r>
              <a:endParaRPr lang="es-MX" sz="105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430166" y="5652553"/>
              <a:ext cx="2364262" cy="25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rPr>
                <a:t>Tiempo</a:t>
              </a:r>
              <a:endParaRPr lang="es-MX" sz="11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786561" y="2726271"/>
            <a:ext cx="4542596" cy="3438352"/>
            <a:chOff x="6359586" y="2725766"/>
            <a:chExt cx="4258972" cy="3331694"/>
          </a:xfrm>
        </p:grpSpPr>
        <p:grpSp>
          <p:nvGrpSpPr>
            <p:cNvPr id="19" name="Grupo 18"/>
            <p:cNvGrpSpPr/>
            <p:nvPr/>
          </p:nvGrpSpPr>
          <p:grpSpPr>
            <a:xfrm>
              <a:off x="6359586" y="2725766"/>
              <a:ext cx="4258972" cy="3180282"/>
              <a:chOff x="535456" y="2725766"/>
              <a:chExt cx="4258972" cy="3180282"/>
            </a:xfrm>
          </p:grpSpPr>
          <p:cxnSp>
            <p:nvCxnSpPr>
              <p:cNvPr id="21" name="Conector recto 20"/>
              <p:cNvCxnSpPr/>
              <p:nvPr/>
            </p:nvCxnSpPr>
            <p:spPr>
              <a:xfrm flipH="1">
                <a:off x="1474573" y="3278659"/>
                <a:ext cx="0" cy="2446638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/>
              <p:cNvCxnSpPr/>
              <p:nvPr/>
            </p:nvCxnSpPr>
            <p:spPr>
              <a:xfrm flipH="1">
                <a:off x="1383957" y="5618205"/>
                <a:ext cx="2487825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1631089" y="2725766"/>
                <a:ext cx="2364262" cy="44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Ingresos </a:t>
                </a:r>
                <a:r>
                  <a:rPr lang="es-MX" sz="12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IDEs</a:t>
                </a:r>
                <a:r>
                  <a:rPr lang="es-MX" sz="1200" b="1" dirty="0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, flujo de efectivo y trabajo en el tiempo</a:t>
                </a:r>
                <a:endParaRPr lang="es-MX" sz="1200" b="1" dirty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535456" y="4085556"/>
                <a:ext cx="1095633" cy="715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Ingresos/ </a:t>
                </a:r>
              </a:p>
              <a:p>
                <a:pPr algn="ctr"/>
                <a:r>
                  <a:rPr lang="es-MX" sz="1050" b="1" dirty="0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Flujo de efectivo/ Trabajos</a:t>
                </a:r>
                <a:endParaRPr lang="es-MX" sz="1050" b="1" dirty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2430166" y="5652553"/>
                <a:ext cx="2364262" cy="2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Trebuchet MS" panose="020B0603020202020204" pitchFamily="34" charset="0"/>
                  </a:rPr>
                  <a:t>Tiempo</a:t>
                </a:r>
                <a:endParaRPr lang="es-MX" sz="1100" b="1" dirty="0">
                  <a:solidFill>
                    <a:schemeClr val="bg2">
                      <a:lumMod val="5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6" name="Forma libre 25"/>
            <p:cNvSpPr/>
            <p:nvPr/>
          </p:nvSpPr>
          <p:spPr>
            <a:xfrm>
              <a:off x="7298819" y="3738070"/>
              <a:ext cx="2454855" cy="2319390"/>
            </a:xfrm>
            <a:custGeom>
              <a:avLst/>
              <a:gdLst>
                <a:gd name="connsiteX0" fmla="*/ 0 w 2388973"/>
                <a:gd name="connsiteY0" fmla="*/ 897925 h 1422079"/>
                <a:gd name="connsiteX1" fmla="*/ 675503 w 2388973"/>
                <a:gd name="connsiteY1" fmla="*/ 1383957 h 1422079"/>
                <a:gd name="connsiteX2" fmla="*/ 2388973 w 2388973"/>
                <a:gd name="connsiteY2" fmla="*/ 0 h 1422079"/>
                <a:gd name="connsiteX0" fmla="*/ 0 w 2388973"/>
                <a:gd name="connsiteY0" fmla="*/ 897925 h 1156845"/>
                <a:gd name="connsiteX1" fmla="*/ 1035811 w 2388973"/>
                <a:gd name="connsiteY1" fmla="*/ 1056134 h 1156845"/>
                <a:gd name="connsiteX2" fmla="*/ 2388973 w 2388973"/>
                <a:gd name="connsiteY2" fmla="*/ 0 h 1156845"/>
                <a:gd name="connsiteX0" fmla="*/ 0 w 2334144"/>
                <a:gd name="connsiteY0" fmla="*/ 1164282 h 1442186"/>
                <a:gd name="connsiteX1" fmla="*/ 1035811 w 2334144"/>
                <a:gd name="connsiteY1" fmla="*/ 1322491 h 1442186"/>
                <a:gd name="connsiteX2" fmla="*/ 2334144 w 2334144"/>
                <a:gd name="connsiteY2" fmla="*/ 0 h 1442186"/>
                <a:gd name="connsiteX0" fmla="*/ 0 w 2334144"/>
                <a:gd name="connsiteY0" fmla="*/ 1164282 h 1442186"/>
                <a:gd name="connsiteX1" fmla="*/ 1035811 w 2334144"/>
                <a:gd name="connsiteY1" fmla="*/ 1322491 h 1442186"/>
                <a:gd name="connsiteX2" fmla="*/ 2334144 w 2334144"/>
                <a:gd name="connsiteY2" fmla="*/ 0 h 144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4144" h="1442186">
                  <a:moveTo>
                    <a:pt x="0" y="1164282"/>
                  </a:moveTo>
                  <a:cubicBezTo>
                    <a:pt x="138670" y="1482125"/>
                    <a:pt x="646787" y="1516538"/>
                    <a:pt x="1035811" y="1322491"/>
                  </a:cubicBezTo>
                  <a:cubicBezTo>
                    <a:pt x="1424835" y="1128444"/>
                    <a:pt x="1817480" y="693985"/>
                    <a:pt x="2334144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Trebuchet MS" panose="020B0603020202020204" pitchFamily="34" charset="0"/>
              </a:endParaRPr>
            </a:p>
          </p:txBody>
        </p:sp>
      </p:grpSp>
      <p:sp>
        <p:nvSpPr>
          <p:cNvPr id="20" name="4 Rectángulo"/>
          <p:cNvSpPr/>
          <p:nvPr/>
        </p:nvSpPr>
        <p:spPr>
          <a:xfrm>
            <a:off x="964733" y="1355647"/>
            <a:ext cx="10549933" cy="10359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500" b="1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IDEs</a:t>
            </a:r>
            <a:r>
              <a:rPr lang="es-MX" sz="35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 vs PYMES: </a:t>
            </a:r>
            <a:r>
              <a:rPr lang="es-MX" sz="3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/>
            </a:r>
            <a:br>
              <a:rPr lang="es-MX" sz="3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</a:br>
            <a:r>
              <a:rPr lang="es-MX" sz="35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crecimiento lineal vs crecimiento </a:t>
            </a:r>
            <a:r>
              <a:rPr lang="es-MX" sz="3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exponencial</a:t>
            </a:r>
            <a:endParaRPr lang="es-PE" sz="35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8486784" y="6200779"/>
            <a:ext cx="37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Fuente: Disciplined </a:t>
            </a:r>
            <a:r>
              <a:rPr lang="en-US" sz="1400" dirty="0" smtClean="0"/>
              <a:t>Entrepreneurship, Bill </a:t>
            </a:r>
            <a:r>
              <a:rPr lang="en-US" sz="1400" dirty="0" err="1" smtClean="0"/>
              <a:t>Aulet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97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sp>
        <p:nvSpPr>
          <p:cNvPr id="29" name="4 Rectángulo"/>
          <p:cNvSpPr/>
          <p:nvPr/>
        </p:nvSpPr>
        <p:spPr>
          <a:xfrm>
            <a:off x="973123" y="1283904"/>
            <a:ext cx="10452683" cy="84231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5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¿Cómo identificar el éxito en tu startup?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80036" y="2349366"/>
            <a:ext cx="543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¿Cómo te consideran los usuarios?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dondear rectángulo de esquina del mismo lado 1"/>
          <p:cNvSpPr/>
          <p:nvPr/>
        </p:nvSpPr>
        <p:spPr>
          <a:xfrm rot="16200000">
            <a:off x="3135357" y="1102903"/>
            <a:ext cx="577013" cy="2956672"/>
          </a:xfrm>
          <a:prstGeom prst="round2Same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b="1" dirty="0" smtClean="0"/>
              <a:t>Adquisición</a:t>
            </a:r>
            <a:endParaRPr lang="es-MX" b="1" dirty="0"/>
          </a:p>
        </p:txBody>
      </p:sp>
      <p:sp>
        <p:nvSpPr>
          <p:cNvPr id="7" name="Redondear rectángulo de esquina del mismo lado 6"/>
          <p:cNvSpPr/>
          <p:nvPr/>
        </p:nvSpPr>
        <p:spPr>
          <a:xfrm rot="16200000">
            <a:off x="3336371" y="2002339"/>
            <a:ext cx="577013" cy="2554646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b="1" dirty="0" smtClean="0"/>
              <a:t>Activación</a:t>
            </a:r>
            <a:endParaRPr lang="es-MX" b="1" dirty="0"/>
          </a:p>
        </p:txBody>
      </p:sp>
      <p:sp>
        <p:nvSpPr>
          <p:cNvPr id="8" name="Redondear rectángulo de esquina del mismo lado 7"/>
          <p:cNvSpPr/>
          <p:nvPr/>
        </p:nvSpPr>
        <p:spPr>
          <a:xfrm rot="16200000">
            <a:off x="3529749" y="2916009"/>
            <a:ext cx="577013" cy="2167887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b="1" dirty="0" smtClean="0"/>
              <a:t>Retención</a:t>
            </a:r>
            <a:endParaRPr lang="es-MX" b="1" dirty="0"/>
          </a:p>
        </p:txBody>
      </p:sp>
      <p:sp>
        <p:nvSpPr>
          <p:cNvPr id="9" name="Redondear rectángulo de esquina del mismo lado 8"/>
          <p:cNvSpPr/>
          <p:nvPr/>
        </p:nvSpPr>
        <p:spPr>
          <a:xfrm rot="16200000">
            <a:off x="3656974" y="3776533"/>
            <a:ext cx="577013" cy="1913440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b="1" dirty="0" smtClean="0"/>
              <a:t>Ingresos</a:t>
            </a:r>
            <a:endParaRPr lang="es-MX" b="1" dirty="0"/>
          </a:p>
        </p:txBody>
      </p:sp>
      <p:sp>
        <p:nvSpPr>
          <p:cNvPr id="10" name="Redondear rectángulo de esquina del mismo lado 9"/>
          <p:cNvSpPr/>
          <p:nvPr/>
        </p:nvSpPr>
        <p:spPr>
          <a:xfrm rot="16200000">
            <a:off x="3936864" y="4789725"/>
            <a:ext cx="577013" cy="1353657"/>
          </a:xfrm>
          <a:prstGeom prst="round2Same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b="1" dirty="0" smtClean="0"/>
              <a:t>Referencias</a:t>
            </a:r>
            <a:endParaRPr lang="es-MX" b="1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4893807" y="2134311"/>
            <a:ext cx="8392" cy="3809292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 abajo 3"/>
          <p:cNvSpPr/>
          <p:nvPr/>
        </p:nvSpPr>
        <p:spPr>
          <a:xfrm>
            <a:off x="4980495" y="2134311"/>
            <a:ext cx="304800" cy="3809292"/>
          </a:xfrm>
          <a:prstGeom prst="down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5480036" y="3074317"/>
            <a:ext cx="622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¿Los usuarios tuvieron una buena primera experiencia?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80036" y="3788023"/>
            <a:ext cx="622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¿Los usuarios vuelven a comprar?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80036" y="4521086"/>
            <a:ext cx="622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¿Cómo generas ingresos?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80036" y="5339013"/>
            <a:ext cx="622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¿Los usuarios te recomiendan?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815263" y="6200779"/>
            <a:ext cx="4371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Fuente: Startup Metrics, Dave </a:t>
            </a:r>
            <a:r>
              <a:rPr lang="en-US" sz="1400" dirty="0" err="1" smtClean="0"/>
              <a:t>Mclure</a:t>
            </a:r>
            <a:r>
              <a:rPr lang="en-US" sz="1400" dirty="0" smtClean="0"/>
              <a:t> – 500 Startups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1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sp>
        <p:nvSpPr>
          <p:cNvPr id="29" name="4 Rectángulo"/>
          <p:cNvSpPr/>
          <p:nvPr/>
        </p:nvSpPr>
        <p:spPr>
          <a:xfrm>
            <a:off x="1134310" y="1271702"/>
            <a:ext cx="7113864" cy="9054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5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¿Cómo medir tu startup? </a:t>
            </a:r>
          </a:p>
          <a:p>
            <a:r>
              <a:rPr lang="es-MX" sz="3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Indicadores básicos</a:t>
            </a:r>
            <a:endParaRPr lang="es-PE" sz="35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53064" y="2288097"/>
            <a:ext cx="47799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Criterios de conversión: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rgbClr val="FF5050"/>
                </a:solidFill>
                <a:latin typeface="Trebuchet MS" panose="020B0603020202020204" pitchFamily="34" charset="0"/>
              </a:rPr>
              <a:t>Best</a:t>
            </a:r>
            <a:r>
              <a:rPr lang="es-MX" sz="1400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 – </a:t>
            </a:r>
            <a:r>
              <a:rPr lang="es-MX" sz="1400" dirty="0" err="1" smtClean="0">
                <a:solidFill>
                  <a:srgbClr val="FF5050"/>
                </a:solidFill>
                <a:latin typeface="Trebuchet MS" panose="020B0603020202020204" pitchFamily="34" charset="0"/>
              </a:rPr>
              <a:t>performing</a:t>
            </a:r>
            <a:r>
              <a:rPr lang="es-MX" sz="1400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 (%)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channels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campaigns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copy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rgbClr val="FF5050"/>
                </a:solidFill>
                <a:latin typeface="Trebuchet MS" panose="020B0603020202020204" pitchFamily="34" charset="0"/>
              </a:rPr>
              <a:t>Largest</a:t>
            </a:r>
            <a:r>
              <a:rPr lang="es-MX" sz="1400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 – volumen (#)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channels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campaigns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copy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rgbClr val="FF5050"/>
                </a:solidFill>
                <a:latin typeface="Trebuchet MS" panose="020B0603020202020204" pitchFamily="34" charset="0"/>
              </a:rPr>
              <a:t>Lowest</a:t>
            </a:r>
            <a:r>
              <a:rPr lang="es-MX" sz="1400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 </a:t>
            </a:r>
            <a:r>
              <a:rPr lang="es-MX" sz="1400" dirty="0" err="1" smtClean="0">
                <a:solidFill>
                  <a:srgbClr val="FF5050"/>
                </a:solidFill>
                <a:latin typeface="Trebuchet MS" panose="020B0603020202020204" pitchFamily="34" charset="0"/>
              </a:rPr>
              <a:t>cost</a:t>
            </a:r>
            <a:r>
              <a:rPr lang="es-MX" sz="1400" dirty="0" smtClean="0">
                <a:solidFill>
                  <a:srgbClr val="FF5050"/>
                </a:solidFill>
                <a:latin typeface="Trebuchet MS" panose="020B0603020202020204" pitchFamily="34" charset="0"/>
              </a:rPr>
              <a:t> ($)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channels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campaigns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/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copy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Componentes para la medición: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Segmento de mercado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Canales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Tema de campaña / Promesa de marca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Página de inicio y CTA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Copy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y gráficos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34310" y="2302551"/>
            <a:ext cx="56184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Métricas de negocios: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Ingresos vs. cotizaciones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Ingresos recurrentes vs. Ingresos totales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Utilidad bruta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Valor total del contrato vs. Valor anual del contrato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Life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time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value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(LTV)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Valor bruto de la mercancía vs ingresos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Ingresos no devengados o diferidos y facturación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Costo de adquisición de cliente: mixto vs pagado vs orgánico. </a:t>
            </a:r>
          </a:p>
          <a:p>
            <a:endParaRPr lang="es-MX" sz="14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Métricas de producto y </a:t>
            </a:r>
            <a:r>
              <a:rPr lang="es-MX" sz="1600" b="1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engagement</a:t>
            </a:r>
            <a:endParaRPr lang="es-MX" sz="16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Usuarios activos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Crecimiento mensual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Churn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gross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and net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churn</a:t>
            </a:r>
            <a:endParaRPr lang="es-MX" sz="1400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Burn</a:t>
            </a: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rate</a:t>
            </a:r>
            <a:endParaRPr lang="es-MX" sz="1400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Descargas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sp>
        <p:nvSpPr>
          <p:cNvPr id="29" name="4 Rectángulo"/>
          <p:cNvSpPr/>
          <p:nvPr/>
        </p:nvSpPr>
        <p:spPr>
          <a:xfrm>
            <a:off x="362464" y="1553663"/>
            <a:ext cx="8402595" cy="66473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5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Pasos para un emprendimiento exitoso: </a:t>
            </a:r>
            <a:endParaRPr lang="es-PE" sz="35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054" name="Picture 6" descr="Resultado de imagen para 24 steps to a successful start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0"/>
          <a:stretch/>
        </p:blipFill>
        <p:spPr bwMode="auto">
          <a:xfrm>
            <a:off x="461319" y="2544364"/>
            <a:ext cx="56591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24 steps to a successful start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8"/>
          <a:stretch/>
        </p:blipFill>
        <p:spPr bwMode="auto">
          <a:xfrm>
            <a:off x="6481119" y="2404664"/>
            <a:ext cx="56591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486784" y="6200779"/>
            <a:ext cx="370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Fuente: Disciplined </a:t>
            </a:r>
            <a:r>
              <a:rPr lang="en-US" sz="1400" dirty="0" smtClean="0"/>
              <a:t>Entrepreneurship, Bill </a:t>
            </a:r>
            <a:r>
              <a:rPr lang="en-US" sz="1400" dirty="0" err="1" smtClean="0"/>
              <a:t>Aulet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65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66" y="1244471"/>
            <a:ext cx="7070760" cy="49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9" y="1225391"/>
            <a:ext cx="7258050" cy="51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0"/>
            <a:ext cx="12191329" cy="6858376"/>
          </a:xfrm>
          <a:prstGeom prst="rect">
            <a:avLst/>
          </a:prstGeom>
        </p:spPr>
      </p:pic>
      <p:pic>
        <p:nvPicPr>
          <p:cNvPr id="6" name="Imagen 5" descr="ppt-gonzalo-5G-0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6" y="1307747"/>
            <a:ext cx="8859631" cy="5055424"/>
          </a:xfrm>
          <a:prstGeom prst="rect">
            <a:avLst/>
          </a:prstGeom>
        </p:spPr>
      </p:pic>
      <p:pic>
        <p:nvPicPr>
          <p:cNvPr id="7" name="Imagen 6" descr="ppt-gonzalo-5G-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1" t="3468" b="84098"/>
          <a:stretch/>
        </p:blipFill>
        <p:spPr>
          <a:xfrm>
            <a:off x="8934449" y="1057274"/>
            <a:ext cx="3257550" cy="8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0"/>
          <a:stretch/>
        </p:blipFill>
        <p:spPr>
          <a:xfrm>
            <a:off x="670" y="0"/>
            <a:ext cx="12191329" cy="5534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1294144"/>
            <a:ext cx="10595229" cy="3918913"/>
          </a:xfrm>
          <a:prstGeom prst="rect">
            <a:avLst/>
          </a:prstGeom>
        </p:spPr>
      </p:pic>
      <p:pic>
        <p:nvPicPr>
          <p:cNvPr id="9" name="Imagen 8" descr="ppt-gonzalo-5G-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/>
        </p:blipFill>
        <p:spPr>
          <a:xfrm>
            <a:off x="701674" y="5172838"/>
            <a:ext cx="10595229" cy="16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355</Words>
  <Application>Microsoft Macintosh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Trebuchet MS</vt:lpstr>
      <vt:lpstr>Wingdings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Talia Quijano Mulanovich</dc:creator>
  <cp:lastModifiedBy>Gonzalo Villaran</cp:lastModifiedBy>
  <cp:revision>26</cp:revision>
  <dcterms:created xsi:type="dcterms:W3CDTF">2016-11-11T15:22:33Z</dcterms:created>
  <dcterms:modified xsi:type="dcterms:W3CDTF">2016-11-15T00:24:23Z</dcterms:modified>
</cp:coreProperties>
</file>